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3004800" cy="9753600"/>
  <p:notesSz cx="6858000" cy="9144000"/>
  <p:defaultTextStyle>
    <a:lvl1pPr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1pPr>
    <a:lvl2pPr indent="228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2pPr>
    <a:lvl3pPr indent="457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3pPr>
    <a:lvl4pPr indent="685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4pPr>
    <a:lvl5pPr indent="9144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5pPr>
    <a:lvl6pPr indent="11430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6pPr>
    <a:lvl7pPr indent="13716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7pPr>
    <a:lvl8pPr indent="16002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8pPr>
    <a:lvl9pPr indent="1828800" algn="ctr" defTabSz="584200">
      <a:defRPr sz="3800">
        <a:solidFill>
          <a:srgbClr val="EBEBEB"/>
        </a:solidFill>
        <a:effectLst>
          <a:outerShdw blurRad="50800" dist="25400" dir="5400000" rotWithShape="0">
            <a:srgbClr val="000000"/>
          </a:outerShdw>
        </a:effectLst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1A8F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0331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002" y="1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75644574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400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標題文字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內文層級五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1pPr>
      <a:lvl2pPr indent="2286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2pPr>
      <a:lvl3pPr indent="4572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3pPr>
      <a:lvl4pPr indent="6858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4pPr>
      <a:lvl5pPr indent="9144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5pPr>
      <a:lvl6pPr indent="11430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6pPr>
      <a:lvl7pPr indent="13716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7pPr>
      <a:lvl8pPr indent="16002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8pPr>
      <a:lvl9pPr indent="1828800" algn="ctr" defTabSz="584200">
        <a:defRPr sz="6400" b="1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latin typeface="+mn-lt"/>
          <a:ea typeface="+mn-ea"/>
          <a:cs typeface="+mn-cs"/>
          <a:sym typeface="Helvetica Neue"/>
        </a:defRPr>
      </a:lvl9pPr>
    </p:titleStyle>
    <p:bodyStyle>
      <a:lvl1pPr marL="406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indent="-406400" defTabSz="584200">
        <a:spcBef>
          <a:spcPts val="4200"/>
        </a:spcBef>
        <a:buSzPct val="75000"/>
        <a:buChar char="•"/>
        <a:defRPr sz="340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"/><Relationship Id="rId5" Type="http://schemas.openxmlformats.org/officeDocument/2006/relationships/image" Target="../media/image14.png"/><Relationship Id="rId4" Type="http://schemas.openxmlformats.org/officeDocument/2006/relationships/image" Target="../media/image1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Gamma-rays from transitional pulsars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762000" y="5174669"/>
            <a:ext cx="11480800" cy="1122197"/>
          </a:xfrm>
          <a:prstGeom prst="rect">
            <a:avLst/>
          </a:prstGeom>
        </p:spPr>
        <p:txBody>
          <a:bodyPr/>
          <a:lstStyle/>
          <a:p>
            <a:pPr lvl="0" defTabSz="554990">
              <a:defRPr sz="1800">
                <a:solidFill>
                  <a:srgbClr val="000000"/>
                </a:solidFill>
                <a:effectLst/>
              </a:defRPr>
            </a:pPr>
            <a:r>
              <a:rPr sz="3325">
                <a:solidFill>
                  <a:srgbClr val="FFFFFF"/>
                </a:solidFill>
                <a:effectLst>
                  <a:outerShdw blurRad="48260" dist="24130" dir="5400000" rotWithShape="0">
                    <a:srgbClr val="000000"/>
                  </a:outerShdw>
                </a:effectLst>
              </a:rPr>
              <a:t>P. H. Thomas Tam (Sun Yat-Sen University, China)</a:t>
            </a:r>
          </a:p>
          <a:p>
            <a:pPr lvl="0" defTabSz="554990">
              <a:defRPr sz="1800">
                <a:solidFill>
                  <a:srgbClr val="000000"/>
                </a:solidFill>
                <a:effectLst/>
              </a:defRPr>
            </a:pPr>
            <a:r>
              <a:rPr sz="3325">
                <a:solidFill>
                  <a:srgbClr val="FFFFFF"/>
                </a:solidFill>
                <a:effectLst>
                  <a:outerShdw blurRad="48260" dist="24130" dir="5400000" rotWithShape="0">
                    <a:srgbClr val="000000"/>
                  </a:outerShdw>
                </a:effectLst>
              </a:rPr>
              <a:t>@EWASS 2015, Tenerife, Spain</a:t>
            </a:r>
          </a:p>
        </p:txBody>
      </p:sp>
      <p:pic>
        <p:nvPicPr>
          <p:cNvPr id="3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5305" y="253571"/>
            <a:ext cx="2540001" cy="24384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1906117" y="6691953"/>
            <a:ext cx="9192566" cy="112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With contributions from 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Paul Yeung, David Hui (Chungnam Univ.), Albert Kong, Ray Li (NTHU), 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J. Takata, K.S. Cheng, Gene Leung (HKU)</a:t>
            </a:r>
          </a:p>
        </p:txBody>
      </p:sp>
      <p:pic>
        <p:nvPicPr>
          <p:cNvPr id="36" name="fermi-main-image-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525" y="311149"/>
            <a:ext cx="5139918" cy="232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Gamma-rays from J1227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762000" y="2819400"/>
            <a:ext cx="11480800" cy="6362700"/>
          </a:xfrm>
          <a:prstGeom prst="rect">
            <a:avLst/>
          </a:prstGeom>
        </p:spPr>
        <p:txBody>
          <a:bodyPr/>
          <a:lstStyle/>
          <a:p>
            <a:pPr marL="353568" lvl="0" indent="-353568" defTabSz="508254">
              <a:spcBef>
                <a:spcPts val="36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958">
              <a:solidFill>
                <a:srgbClr val="EBEBEB"/>
              </a:solidFill>
              <a:effectLst>
                <a:outerShdw blurRad="44196" dist="22098" dir="5400000" rotWithShape="0">
                  <a:srgbClr val="000000"/>
                </a:outerShdw>
              </a:effectLst>
            </a:endParaRPr>
          </a:p>
          <a:p>
            <a:pPr marL="353568" lvl="0" indent="-353568" defTabSz="508254">
              <a:spcBef>
                <a:spcPts val="36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958">
              <a:solidFill>
                <a:srgbClr val="EBEBEB"/>
              </a:solidFill>
              <a:effectLst>
                <a:outerShdw blurRad="44196" dist="22098" dir="5400000" rotWithShape="0">
                  <a:srgbClr val="000000"/>
                </a:outerShdw>
              </a:effectLst>
            </a:endParaRPr>
          </a:p>
          <a:p>
            <a:pPr marL="353568" lvl="0" indent="-353568" defTabSz="508254">
              <a:spcBef>
                <a:spcPts val="36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958">
              <a:solidFill>
                <a:srgbClr val="EBEBEB"/>
              </a:solidFill>
              <a:effectLst>
                <a:outerShdw blurRad="44196" dist="22098" dir="5400000" rotWithShape="0">
                  <a:srgbClr val="000000"/>
                </a:outerShdw>
              </a:effectLst>
            </a:endParaRPr>
          </a:p>
          <a:p>
            <a:pPr marL="353568" lvl="0" indent="-353568" defTabSz="508254">
              <a:spcBef>
                <a:spcPts val="36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958">
              <a:solidFill>
                <a:srgbClr val="EBEBEB"/>
              </a:solidFill>
              <a:effectLst>
                <a:outerShdw blurRad="44196" dist="22098" dir="5400000" rotWithShape="0">
                  <a:srgbClr val="000000"/>
                </a:outerShdw>
              </a:effectLst>
            </a:endParaRPr>
          </a:p>
          <a:p>
            <a:pPr marL="353568" lvl="0" indent="-353568" defTabSz="508254">
              <a:spcBef>
                <a:spcPts val="36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958">
                <a:solidFill>
                  <a:srgbClr val="EBEBEB"/>
                </a:solidFill>
                <a:effectLst>
                  <a:outerShdw blurRad="44196" dist="22098" dir="5400000" rotWithShape="0">
                    <a:srgbClr val="000000"/>
                  </a:outerShdw>
                </a:effectLst>
              </a:rPr>
              <a:t>1FGL source, similarity with J1023 first noted in Hill et al. (2011)</a:t>
            </a:r>
          </a:p>
          <a:p>
            <a:pPr marL="353568" lvl="0" indent="-353568" defTabSz="508254">
              <a:spcBef>
                <a:spcPts val="36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958">
                <a:solidFill>
                  <a:srgbClr val="EBEBEB"/>
                </a:solidFill>
                <a:effectLst>
                  <a:outerShdw blurRad="44196" dist="22098" dir="5400000" rotWithShape="0">
                    <a:srgbClr val="000000"/>
                  </a:outerShdw>
                </a:effectLst>
              </a:rPr>
              <a:t>At that time it was in a LMXB state</a:t>
            </a:r>
          </a:p>
        </p:txBody>
      </p:sp>
      <p:pic>
        <p:nvPicPr>
          <p:cNvPr id="6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7649" y="2134736"/>
            <a:ext cx="5929502" cy="4099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342900" y="203200"/>
            <a:ext cx="11480800" cy="2146300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Gamma-ray flux &amp; spectral variability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7568688" y="6371501"/>
            <a:ext cx="4842918" cy="2683963"/>
          </a:xfrm>
          <a:prstGeom prst="rect">
            <a:avLst/>
          </a:prstGeom>
        </p:spPr>
        <p:txBody>
          <a:bodyPr/>
          <a:lstStyle/>
          <a:p>
            <a:pPr marL="231647" lvl="0" indent="-231647" defTabSz="332993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52">
                <a:solidFill>
                  <a:srgbClr val="EBEBEB"/>
                </a:solidFill>
                <a:effectLst>
                  <a:outerShdw blurRad="28956" dist="14478" dir="5400000" rotWithShape="0">
                    <a:srgbClr val="000000"/>
                  </a:outerShdw>
                </a:effectLst>
              </a:rPr>
              <a:t>The flux shows substantial variation in 2008-2012</a:t>
            </a:r>
          </a:p>
          <a:p>
            <a:pPr marL="231647" lvl="0" indent="-231647" defTabSz="332993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52">
                <a:solidFill>
                  <a:srgbClr val="EBEBEB"/>
                </a:solidFill>
                <a:effectLst>
                  <a:outerShdw blurRad="28956" dist="14478" dir="5400000" rotWithShape="0">
                    <a:srgbClr val="000000"/>
                  </a:outerShdw>
                </a:effectLst>
              </a:rPr>
              <a:t>Flux lower and spectrum different after 2012</a:t>
            </a:r>
          </a:p>
          <a:p>
            <a:pPr marL="231647" lvl="0" indent="-231647" defTabSz="332993">
              <a:spcBef>
                <a:spcPts val="23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052">
                <a:solidFill>
                  <a:srgbClr val="EBEBEB"/>
                </a:solidFill>
                <a:effectLst>
                  <a:outerShdw blurRad="28956" dist="14478" dir="5400000" rotWithShape="0">
                    <a:srgbClr val="000000"/>
                  </a:outerShdw>
                </a:effectLst>
              </a:rPr>
              <a:t>Orbital modulation claimed after 2012 (Xing &amp; Wang 2015)</a:t>
            </a:r>
          </a:p>
        </p:txBody>
      </p:sp>
      <p:pic>
        <p:nvPicPr>
          <p:cNvPr id="7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600" y="5538480"/>
            <a:ext cx="6657231" cy="2661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6843" y="2660074"/>
            <a:ext cx="4746607" cy="358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463" y="2489662"/>
            <a:ext cx="6405831" cy="312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75 Imagen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2886065" y="5056380"/>
            <a:ext cx="4835048" cy="76201"/>
          </a:xfrm>
          <a:prstGeom prst="rect">
            <a:avLst/>
          </a:prstGeom>
        </p:spPr>
      </p:pic>
      <p:sp>
        <p:nvSpPr>
          <p:cNvPr id="78" name="Shape 78"/>
          <p:cNvSpPr/>
          <p:nvPr/>
        </p:nvSpPr>
        <p:spPr>
          <a:xfrm>
            <a:off x="4808435" y="7644760"/>
            <a:ext cx="2549730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b="1">
                <a:solidFill>
                  <a:srgbClr val="D41D04"/>
                </a:solidFill>
                <a:effectLst>
                  <a:outerShdw blurRad="50800" dist="25400" dir="5400000" rotWithShape="0">
                    <a:srgbClr val="000000">
                      <a:alpha val="80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100" b="1">
                <a:solidFill>
                  <a:srgbClr val="D41D04"/>
                </a:solidFill>
                <a:effectLst>
                  <a:outerShdw blurRad="50800" dist="25400" dir="5400000" rotWithShape="0">
                    <a:srgbClr val="000000">
                      <a:alpha val="80000"/>
                    </a:srgbClr>
                  </a:outerShdw>
                </a:effectLst>
              </a:rPr>
              <a:t>state change</a:t>
            </a:r>
          </a:p>
        </p:txBody>
      </p:sp>
      <p:pic>
        <p:nvPicPr>
          <p:cNvPr id="79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13746" y="4978112"/>
            <a:ext cx="2590801" cy="72390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2326038" y="8346991"/>
            <a:ext cx="3732354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Tam et al. (2014)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Discovery of PSR J1227-4853: radio and gamma pulsation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3640" y="2600371"/>
            <a:ext cx="5061610" cy="4324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7377" y="2665460"/>
            <a:ext cx="5468676" cy="3668514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2090140" y="7175500"/>
            <a:ext cx="341432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Roy et al. 2015</a:t>
            </a:r>
          </a:p>
        </p:txBody>
      </p:sp>
      <p:sp>
        <p:nvSpPr>
          <p:cNvPr id="87" name="Shape 87"/>
          <p:cNvSpPr/>
          <p:nvPr/>
        </p:nvSpPr>
        <p:spPr>
          <a:xfrm>
            <a:off x="7388428" y="6972949"/>
            <a:ext cx="445094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Johnson et al. 2015</a:t>
            </a:r>
          </a:p>
        </p:txBody>
      </p:sp>
      <p:sp>
        <p:nvSpPr>
          <p:cNvPr id="88" name="Shape 88"/>
          <p:cNvSpPr/>
          <p:nvPr/>
        </p:nvSpPr>
        <p:spPr>
          <a:xfrm>
            <a:off x="3982821" y="8098172"/>
            <a:ext cx="613135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Currently rotation-powered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So, what’s the origin of gamma-rays from J1227?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6" lvl="0" indent="-402336" defTabSz="578358">
              <a:spcBef>
                <a:spcPts val="4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366">
                <a:solidFill>
                  <a:srgbClr val="EBEBEB"/>
                </a:solidFill>
                <a:effectLst>
                  <a:outerShdw blurRad="50292" dist="25146" dir="5400000" rotWithShape="0">
                    <a:srgbClr val="000000"/>
                  </a:outerShdw>
                </a:effectLst>
              </a:rPr>
              <a:t>Pulsar state (low gamma flux):</a:t>
            </a:r>
          </a:p>
          <a:p>
            <a:pPr marL="402336" lvl="0" indent="-402336" defTabSz="578358">
              <a:spcBef>
                <a:spcPts val="4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366">
                <a:solidFill>
                  <a:srgbClr val="EBEBEB"/>
                </a:solidFill>
                <a:effectLst>
                  <a:outerShdw blurRad="50292" dist="25146" dir="5400000" rotWithShape="0">
                    <a:srgbClr val="000000"/>
                  </a:outerShdw>
                </a:effectLst>
              </a:rPr>
              <a:t>Detection of gamma-ray pulsation clearly indicates magnetospheric emission. Low-significance orbital modulation claimed after 2012.</a:t>
            </a:r>
          </a:p>
          <a:p>
            <a:pPr marL="402336" lvl="0" indent="-402336" defTabSz="578358">
              <a:spcBef>
                <a:spcPts val="4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366">
                <a:solidFill>
                  <a:srgbClr val="EBEBEB"/>
                </a:solidFill>
                <a:effectLst>
                  <a:outerShdw blurRad="50292" dist="25146" dir="5400000" rotWithShape="0">
                    <a:srgbClr val="000000"/>
                  </a:outerShdw>
                </a:effectLst>
              </a:rPr>
              <a:t>Accretion disk state (high gamma flux):</a:t>
            </a:r>
          </a:p>
          <a:p>
            <a:pPr marL="402336" lvl="0" indent="-402336" defTabSz="578358">
              <a:spcBef>
                <a:spcPts val="4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3366">
                <a:solidFill>
                  <a:srgbClr val="EBEBEB"/>
                </a:solidFill>
                <a:effectLst>
                  <a:outerShdw blurRad="50292" dist="25146" dir="5400000" rotWithShape="0">
                    <a:srgbClr val="000000"/>
                  </a:outerShdw>
                </a:effectLst>
              </a:rPr>
              <a:t>Again </a:t>
            </a:r>
            <a:r>
              <a:rPr sz="3366">
                <a:solidFill>
                  <a:srgbClr val="EBEBEB"/>
                </a:solidFill>
                <a:effectLst>
                  <a:outerShdw blurRad="50292" dist="25146" dir="5400000" rotWithShape="0">
                    <a:srgbClr val="000000"/>
                  </a:outerShdw>
                </a:effectLst>
                <a:latin typeface="Helvetica Neue Medium Italic"/>
                <a:ea typeface="Helvetica Neue Medium Italic"/>
                <a:cs typeface="Helvetica Neue Medium Italic"/>
                <a:sym typeface="Helvetica Neue Medium Italic"/>
              </a:rPr>
              <a:t>not clear</a:t>
            </a:r>
            <a:r>
              <a:rPr sz="3366">
                <a:solidFill>
                  <a:srgbClr val="EBEBEB"/>
                </a:solidFill>
                <a:effectLst>
                  <a:outerShdw blurRad="50292" dist="25146" dir="5400000" rotWithShape="0">
                    <a:srgbClr val="000000"/>
                  </a:outerShdw>
                </a:effectLst>
              </a:rPr>
              <a:t>. The disk should play a role again. Proposed models: Pulsar wind IC up-scatter disk photons (Tam et al. 2014, Bednarek 2015), Propellar accretion (Pappito et al. 2014), enhanced shock,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Fermi as an all-sky monitor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1552" y="2216150"/>
            <a:ext cx="9508096" cy="5831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Fermi as an all-sky monitor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It scans the whole sky every 3 hours, thus automatically monitors all known (and unknown) transitional pulars all the time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J1023 has greatly enhanced gamma-ray flux in the disk state, J1227 less so.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More?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lightcurve_3FGLJ1301.6p0832.png"/>
          <p:cNvPicPr/>
          <p:nvPr/>
        </p:nvPicPr>
        <p:blipFill>
          <a:blip r:embed="rId2">
            <a:extLst/>
          </a:blip>
          <a:srcRect t="7501"/>
          <a:stretch>
            <a:fillRect/>
          </a:stretch>
        </p:blipFill>
        <p:spPr>
          <a:xfrm>
            <a:off x="1587500" y="1898650"/>
            <a:ext cx="4382094" cy="3132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lightcurve_3FGLJ1311.8-343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7200" y="1731175"/>
            <a:ext cx="4519722" cy="3492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lightcurve_3FGLJ1816.5p451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7500" y="5650038"/>
            <a:ext cx="4381897" cy="3386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lightcurve_3FGLJ2129.6-0427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33802" y="5650038"/>
            <a:ext cx="4381898" cy="3386012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541360" y="991249"/>
            <a:ext cx="7356679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Other redbacks show no change</a:t>
            </a:r>
          </a:p>
        </p:txBody>
      </p:sp>
      <p:sp>
        <p:nvSpPr>
          <p:cNvPr id="105" name="Shape 105"/>
          <p:cNvSpPr/>
          <p:nvPr/>
        </p:nvSpPr>
        <p:spPr>
          <a:xfrm>
            <a:off x="1830133" y="9099462"/>
            <a:ext cx="955957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lvl="0" indent="-406400" algn="l">
              <a:spcBef>
                <a:spcPts val="4200"/>
              </a:spcBef>
              <a:buSzPct val="75000"/>
              <a:buChar char="•"/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P.S. New data (</a:t>
            </a: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 Italic"/>
                <a:ea typeface="Helvetica Neue Medium Italic"/>
                <a:cs typeface="Helvetica Neue Medium Italic"/>
                <a:sym typeface="Helvetica Neue Medium Italic"/>
              </a:rPr>
              <a:t>Pass8</a:t>
            </a: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) just released last night!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Summary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Contempaneous change in gamma-rays as in other wavelengths during state change in J1023 and J1227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Emission models unclear esp. accretion disk state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Fermi continues monitoring the whole sky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Fermi MSPs, LMXBs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723900" y="2473487"/>
            <a:ext cx="6083549" cy="3371526"/>
          </a:xfrm>
          <a:prstGeom prst="rect">
            <a:avLst/>
          </a:prstGeom>
        </p:spPr>
        <p:txBody>
          <a:bodyPr/>
          <a:lstStyle/>
          <a:p>
            <a:pPr marL="308863" lvl="0" indent="-308863" defTabSz="443991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endParaRPr sz="2584">
              <a:solidFill>
                <a:srgbClr val="EBEBEB"/>
              </a:solidFill>
              <a:effectLst>
                <a:outerShdw blurRad="38608" dist="19304" dir="5400000" rotWithShape="0">
                  <a:srgbClr val="000000"/>
                </a:outerShdw>
              </a:effectLst>
            </a:endParaRPr>
          </a:p>
          <a:p>
            <a:pPr marL="308863" lvl="0" indent="-308863" defTabSz="443991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84">
                <a:solidFill>
                  <a:srgbClr val="EBEBEB"/>
                </a:solidFill>
                <a:effectLst>
                  <a:outerShdw blurRad="38608" dist="19304" dir="5400000" rotWithShape="0">
                    <a:srgbClr val="000000"/>
                  </a:outerShdw>
                </a:effectLst>
              </a:rPr>
              <a:t>MSPs are gamma-ray emitters</a:t>
            </a:r>
          </a:p>
          <a:p>
            <a:pPr marL="308863" lvl="0" indent="-308863" defTabSz="443991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84">
                <a:solidFill>
                  <a:srgbClr val="EBEBEB"/>
                </a:solidFill>
                <a:effectLst>
                  <a:outerShdw blurRad="38608" dist="19304" dir="5400000" rotWithShape="0">
                    <a:srgbClr val="000000"/>
                  </a:outerShdw>
                </a:effectLst>
              </a:rPr>
              <a:t>But LMXBs are not</a:t>
            </a:r>
          </a:p>
          <a:p>
            <a:pPr marL="308863" lvl="0" indent="-308863" defTabSz="443991">
              <a:spcBef>
                <a:spcPts val="31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584">
                <a:solidFill>
                  <a:srgbClr val="EBEBEB"/>
                </a:solidFill>
                <a:effectLst>
                  <a:outerShdw blurRad="38608" dist="19304" dir="5400000" rotWithShape="0">
                    <a:srgbClr val="000000"/>
                  </a:outerShdw>
                </a:effectLst>
              </a:rPr>
              <a:t>(apart from transitional pulsar systems during disk state) </a:t>
            </a:r>
          </a:p>
        </p:txBody>
      </p:sp>
      <p:pic>
        <p:nvPicPr>
          <p:cNvPr id="4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2440" y="2247348"/>
            <a:ext cx="5157761" cy="5945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Gamma-rays from J1023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Not in first Fermi catalog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Discovery using 1.5 year data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Confirmed in second Fermi catalog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  <a:latin typeface="Helvetica Neue Medium Italic"/>
                <a:ea typeface="Helvetica Neue Medium Italic"/>
                <a:cs typeface="Helvetica Neue Medium Italic"/>
                <a:sym typeface="Helvetica Neue Medium Italic"/>
              </a:rPr>
              <a:t>Not in third Fermi catalog..</a:t>
            </a:r>
          </a:p>
        </p:txBody>
      </p:sp>
      <p:pic>
        <p:nvPicPr>
          <p:cNvPr id="44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80855" y="3093804"/>
            <a:ext cx="3587345" cy="35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8331923" y="6972949"/>
            <a:ext cx="373235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Tam et al. (2010)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Gamma-rays in radio pulsar state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Using 2008-2013 data, a cut-off power-law is preferred over a PL fit by ~3 sigma, with Γ = 1.4±0.6, Ec = 0.7±0.4 GeV (Takata et al. 2014)</a:t>
            </a:r>
          </a:p>
          <a:p>
            <a:pPr marL="342900" lvl="0" indent="-342900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Luminosity~10^33 erg s^-1 &gt;~ 0.3% spin-down luminosity</a:t>
            </a:r>
          </a:p>
          <a:p>
            <a:pPr marL="342900" lvl="0" indent="-342900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No variation on spin nor orbital period was found (Tam et al. 2010) </a:t>
            </a:r>
          </a:p>
          <a:p>
            <a:pPr marL="342900" lvl="0" indent="-342900">
              <a:spcBef>
                <a:spcPts val="3200"/>
              </a:spcBef>
              <a:buClr>
                <a:srgbClr val="EBEBEB"/>
              </a:buClr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 low-significance claim on a gamma-ray pulsation on pulsar rotation period (Archibald et al. 2013)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State-change in summer 2013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762000" y="2374900"/>
            <a:ext cx="4770587" cy="6807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Dramatic increase in gamma-ray flux in July 2013 (Stappers et al. 2014)</a:t>
            </a:r>
          </a:p>
        </p:txBody>
      </p:sp>
      <p:pic>
        <p:nvPicPr>
          <p:cNvPr id="52" name="螢幕快照 2015-06-22 上午11.36.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1499" y="2330450"/>
            <a:ext cx="6721541" cy="6635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State-change in summer 2013</a:t>
            </a:r>
          </a:p>
        </p:txBody>
      </p:sp>
      <p:pic>
        <p:nvPicPr>
          <p:cNvPr id="5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0304" y="2005360"/>
            <a:ext cx="8241196" cy="579244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976779" y="7838499"/>
            <a:ext cx="11268245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rPr>
              <a:t>We constrain the change from the low state to high state in </a:t>
            </a:r>
            <a:br>
              <a:rPr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rPr>
            </a:br>
            <a:r>
              <a:rPr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rPr>
              <a:t>gamma-rays between June 29 - July 5, 2013; it stays as such until recently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4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accretion disk state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After 2013 July, a cut-off power-law is preferred over a PL fit by ~3 sigma, with Γ = 1.8±0.2, Ec = 2.3±0.9 GeV (Takata et al. 2014)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Flux increases by ~an order of mag w.r.t. pulsar state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400">
                <a:solidFill>
                  <a:srgbClr val="EBEBEB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We did not find any modulation on the spin nor orbital period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200" b="1">
                <a:solidFill>
                  <a:srgbClr val="FFFFFF"/>
                </a:solidFill>
                <a:effectLst>
                  <a:outerShdw blurRad="50800" dist="25400" dir="5400000" rotWithShape="0">
                    <a:srgbClr val="000000"/>
                  </a:outerShdw>
                </a:effectLst>
              </a:rPr>
              <a:t>So, what’s the origin of gamma-rays from J1023?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5440" lvl="0" indent="-345440" defTabSz="496570">
              <a:spcBef>
                <a:spcPts val="3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90">
                <a:solidFill>
                  <a:srgbClr val="EBEBEB"/>
                </a:solidFill>
                <a:effectLst>
                  <a:outerShdw blurRad="43180" dist="21590" dir="5400000" rotWithShape="0">
                    <a:srgbClr val="000000"/>
                  </a:outerShdw>
                </a:effectLst>
              </a:rPr>
              <a:t>Pulsar state (low gamma flux):</a:t>
            </a:r>
          </a:p>
          <a:p>
            <a:pPr marL="345440" lvl="0" indent="-345440" defTabSz="496570">
              <a:spcBef>
                <a:spcPts val="3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90">
                <a:solidFill>
                  <a:srgbClr val="EBEBEB"/>
                </a:solidFill>
                <a:effectLst>
                  <a:outerShdw blurRad="43180" dist="21590" dir="5400000" rotWithShape="0">
                    <a:srgbClr val="000000"/>
                  </a:outerShdw>
                </a:effectLst>
              </a:rPr>
              <a:t>Magnetospheric emission is highly expected, given the cutoff power-law (c.f. gamma-ray pulsation reported for another transitional pulsar XSS J12270-4853). But models involving intrabinary shock are still possible (c.f. PSR B1957+20, Wu et al. 2012; PSR J1311-3430, Xing &amp; Wang 2015) </a:t>
            </a:r>
          </a:p>
          <a:p>
            <a:pPr marL="345440" lvl="0" indent="-345440" defTabSz="496570">
              <a:spcBef>
                <a:spcPts val="3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90">
                <a:solidFill>
                  <a:srgbClr val="EBEBEB"/>
                </a:solidFill>
                <a:effectLst>
                  <a:outerShdw blurRad="43180" dist="21590" dir="5400000" rotWithShape="0">
                    <a:srgbClr val="000000"/>
                  </a:outerShdw>
                </a:effectLst>
              </a:rPr>
              <a:t>Accretion disk state (high gamma flux):</a:t>
            </a:r>
          </a:p>
          <a:p>
            <a:pPr marL="345440" lvl="0" indent="-345440" defTabSz="496570">
              <a:spcBef>
                <a:spcPts val="3500"/>
              </a:spcBef>
              <a:defRPr sz="1800">
                <a:solidFill>
                  <a:srgbClr val="000000"/>
                </a:solidFill>
                <a:effectLst/>
              </a:defRPr>
            </a:pPr>
            <a:r>
              <a:rPr sz="2890">
                <a:solidFill>
                  <a:srgbClr val="EBEBEB"/>
                </a:solidFill>
                <a:effectLst>
                  <a:outerShdw blurRad="43180" dist="21590" dir="5400000" rotWithShape="0">
                    <a:srgbClr val="000000"/>
                  </a:outerShdw>
                </a:effectLst>
                <a:latin typeface="Helvetica Neue Medium Italic"/>
                <a:ea typeface="Helvetica Neue Medium Italic"/>
                <a:cs typeface="Helvetica Neue Medium Italic"/>
                <a:sym typeface="Helvetica Neue Medium Italic"/>
              </a:rPr>
              <a:t>Not clear</a:t>
            </a:r>
            <a:r>
              <a:rPr sz="2890">
                <a:solidFill>
                  <a:srgbClr val="EBEBEB"/>
                </a:solidFill>
                <a:effectLst>
                  <a:outerShdw blurRad="43180" dist="21590" dir="5400000" rotWithShape="0">
                    <a:srgbClr val="000000"/>
                  </a:outerShdw>
                </a:effectLst>
              </a:rPr>
              <a:t>. But it should be related to the existence of the accretion disk. Proposed models: Pulsar wind IC up-scatter UV disk photons (Takata et al. 2014), Propellar accretion (Pappito &amp; Torres 2015), enhanced shock, jet (Bogdanov et al. 2014) etc.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6080">
                <a:effectLst>
                  <a:outerShdw blurRad="48260" dist="24130" dir="54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6080" b="1">
                <a:solidFill>
                  <a:srgbClr val="FFFFFF"/>
                </a:solidFill>
                <a:effectLst>
                  <a:outerShdw blurRad="48260" dist="24130" dir="5400000" rotWithShape="0">
                    <a:srgbClr val="000000"/>
                  </a:outerShdw>
                </a:effectLst>
              </a:rPr>
              <a:t>Takata et al. (2014) pulsar wind IC model for gamma-rays</a:t>
            </a:r>
          </a:p>
        </p:txBody>
      </p:sp>
      <p:pic>
        <p:nvPicPr>
          <p:cNvPr id="6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229" y="2718425"/>
            <a:ext cx="11326342" cy="5815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EBEBEB"/>
            </a:solidFill>
            <a:effectLst>
              <a:outerShdw blurRad="50800" dist="25400" dir="5400000" rotWithShape="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Personalizado</PresentationFormat>
  <Paragraphs>69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New_Template2</vt:lpstr>
      <vt:lpstr>Gamma-rays from transitional pulsars</vt:lpstr>
      <vt:lpstr>Fermi MSPs, LMXBs</vt:lpstr>
      <vt:lpstr>Gamma-rays from J1023</vt:lpstr>
      <vt:lpstr>Gamma-rays in radio pulsar state</vt:lpstr>
      <vt:lpstr>State-change in summer 2013</vt:lpstr>
      <vt:lpstr>State-change in summer 2013</vt:lpstr>
      <vt:lpstr>accretion disk state</vt:lpstr>
      <vt:lpstr>So, what’s the origin of gamma-rays from J1023?</vt:lpstr>
      <vt:lpstr>Takata et al. (2014) pulsar wind IC model for gamma-rays</vt:lpstr>
      <vt:lpstr>Gamma-rays from J1227</vt:lpstr>
      <vt:lpstr>Gamma-ray flux &amp; spectral variability</vt:lpstr>
      <vt:lpstr>Discovery of PSR J1227-4853: radio and gamma pulsation</vt:lpstr>
      <vt:lpstr>So, what’s the origin of gamma-rays from J1227?</vt:lpstr>
      <vt:lpstr>Fermi as an all-sky monitor</vt:lpstr>
      <vt:lpstr>Fermi as an all-sky monitor</vt:lpstr>
      <vt:lpstr>Presentación de PowerPoint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Gamma-rays from transitional pulsars</dc:title>
  <cp:lastModifiedBy>usuario</cp:lastModifiedBy>
  <cp:revision>1</cp:revision>
  <dcterms:modified xsi:type="dcterms:W3CDTF">2015-06-25T10:17:45Z</dcterms:modified>
</cp:coreProperties>
</file>